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9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81" r:id="rId19"/>
    <p:sldId id="272" r:id="rId20"/>
    <p:sldId id="273" r:id="rId21"/>
    <p:sldId id="274" r:id="rId22"/>
    <p:sldId id="280" r:id="rId23"/>
    <p:sldId id="275" r:id="rId24"/>
    <p:sldId id="276" r:id="rId25"/>
    <p:sldId id="277" r:id="rId26"/>
    <p:sldId id="27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8233C-997E-4156-AB67-7D492B2249E4}" type="datetimeFigureOut">
              <a:rPr lang="ru-RU" smtClean="0"/>
              <a:t>14.08.2018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1A76DC-C299-4672-ACFD-7C5C11FE9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006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A76DC-C299-4672-ACFD-7C5C11FE95A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505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A76DC-C299-4672-ACFD-7C5C11FE95A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505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A76DC-C299-4672-ACFD-7C5C11FE95A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505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FF63-B08A-4C1D-9552-6B6170B98F3E}" type="datetimeFigureOut">
              <a:rPr lang="ru-RU" smtClean="0"/>
              <a:t>14.08.2018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4F9F2F3-FDC2-4882-87B9-35EE46CE6F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FF63-B08A-4C1D-9552-6B6170B98F3E}" type="datetimeFigureOut">
              <a:rPr lang="ru-RU" smtClean="0"/>
              <a:t>14.08.2018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9F2F3-FDC2-4882-87B9-35EE46CE6F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FF63-B08A-4C1D-9552-6B6170B98F3E}" type="datetimeFigureOut">
              <a:rPr lang="ru-RU" smtClean="0"/>
              <a:t>14.08.2018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9F2F3-FDC2-4882-87B9-35EE46CE6F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FF63-B08A-4C1D-9552-6B6170B98F3E}" type="datetimeFigureOut">
              <a:rPr lang="ru-RU" smtClean="0"/>
              <a:t>14.08.2018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4F9F2F3-FDC2-4882-87B9-35EE46CE6F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FF63-B08A-4C1D-9552-6B6170B98F3E}" type="datetimeFigureOut">
              <a:rPr lang="ru-RU" smtClean="0"/>
              <a:t>14.08.2018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9F2F3-FDC2-4882-87B9-35EE46CE6F6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FF63-B08A-4C1D-9552-6B6170B98F3E}" type="datetimeFigureOut">
              <a:rPr lang="ru-RU" smtClean="0"/>
              <a:t>14.08.2018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9F2F3-FDC2-4882-87B9-35EE46CE6F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FF63-B08A-4C1D-9552-6B6170B98F3E}" type="datetimeFigureOut">
              <a:rPr lang="ru-RU" smtClean="0"/>
              <a:t>14.08.2018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4F9F2F3-FDC2-4882-87B9-35EE46CE6F6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FF63-B08A-4C1D-9552-6B6170B98F3E}" type="datetimeFigureOut">
              <a:rPr lang="ru-RU" smtClean="0"/>
              <a:t>14.08.2018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9F2F3-FDC2-4882-87B9-35EE46CE6F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FF63-B08A-4C1D-9552-6B6170B98F3E}" type="datetimeFigureOut">
              <a:rPr lang="ru-RU" smtClean="0"/>
              <a:t>14.08.2018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9F2F3-FDC2-4882-87B9-35EE46CE6F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FF63-B08A-4C1D-9552-6B6170B98F3E}" type="datetimeFigureOut">
              <a:rPr lang="ru-RU" smtClean="0"/>
              <a:t>14.08.2018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9F2F3-FDC2-4882-87B9-35EE46CE6F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FF63-B08A-4C1D-9552-6B6170B98F3E}" type="datetimeFigureOut">
              <a:rPr lang="ru-RU" smtClean="0"/>
              <a:t>14.08.2018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9F2F3-FDC2-4882-87B9-35EE46CE6F6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3FAFF63-B08A-4C1D-9552-6B6170B98F3E}" type="datetimeFigureOut">
              <a:rPr lang="ru-RU" smtClean="0"/>
              <a:t>14.08.2018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F9F2F3-FDC2-4882-87B9-35EE46CE6F6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Катя\Desktop\14693.jpe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326050"/>
            <a:ext cx="1997398" cy="2840182"/>
          </a:xfrm>
          <a:prstGeom prst="rect">
            <a:avLst/>
          </a:prstGeom>
          <a:noFill/>
          <a:ln>
            <a:gradFill>
              <a:gsLst>
                <a:gs pos="25000">
                  <a:schemeClr val="accent1">
                    <a:tint val="66000"/>
                    <a:satMod val="160000"/>
                    <a:alpha val="99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glow rad="127000">
              <a:schemeClr val="accent1">
                <a:alpha val="0"/>
              </a:schemeClr>
            </a:glow>
          </a:effectLst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628800"/>
            <a:ext cx="6192688" cy="1440160"/>
          </a:xfrm>
        </p:spPr>
        <p:txBody>
          <a:bodyPr>
            <a:noAutofit/>
          </a:bodyPr>
          <a:lstStyle/>
          <a:p>
            <a:r>
              <a:rPr lang="ru-RU" sz="3200" b="1" i="1" cap="none" dirty="0" smtClean="0">
                <a:solidFill>
                  <a:srgbClr val="C00000"/>
                </a:solidFill>
              </a:rPr>
              <a:t>Благотворительный фонд </a:t>
            </a:r>
            <a:br>
              <a:rPr lang="ru-RU" sz="3200" b="1" i="1" cap="none" dirty="0" smtClean="0">
                <a:solidFill>
                  <a:srgbClr val="C00000"/>
                </a:solidFill>
              </a:rPr>
            </a:br>
            <a:r>
              <a:rPr lang="ru-RU" sz="3200" b="1" i="1" cap="none" dirty="0" smtClean="0">
                <a:solidFill>
                  <a:srgbClr val="C00000"/>
                </a:solidFill>
              </a:rPr>
              <a:t>«Отечество. Культура. Образование.»</a:t>
            </a:r>
            <a:endParaRPr lang="ru-RU" sz="3200" b="1" i="1" cap="none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293096"/>
            <a:ext cx="8458200" cy="9144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Отчет о деятельности 2017 год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OKO_Logo.em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64" y="266177"/>
            <a:ext cx="2376264" cy="1080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660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686800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Музыкальный </a:t>
            </a:r>
            <a:r>
              <a:rPr lang="ru-RU" sz="1800" b="1" i="1" dirty="0">
                <a:solidFill>
                  <a:srgbClr val="002060"/>
                </a:solidFill>
              </a:rPr>
              <a:t>проект ««Апостолы тысячелетий</a:t>
            </a:r>
            <a:r>
              <a:rPr lang="ru-RU" sz="1800" b="1" i="1" dirty="0" smtClean="0">
                <a:solidFill>
                  <a:srgbClr val="002060"/>
                </a:solidFill>
              </a:rPr>
              <a:t>»</a:t>
            </a:r>
          </a:p>
          <a:p>
            <a:pPr algn="just">
              <a:lnSpc>
                <a:spcPct val="150000"/>
              </a:lnSpc>
              <a:buAutoNum type="arabicPeriod"/>
            </a:pPr>
            <a:endParaRPr lang="ru-RU" sz="1400" b="1" i="1" dirty="0" smtClean="0">
              <a:solidFill>
                <a:srgbClr val="002060"/>
              </a:solidFill>
            </a:endParaRPr>
          </a:p>
        </p:txBody>
      </p:sp>
      <p:pic>
        <p:nvPicPr>
          <p:cNvPr id="4" name="Рисунок 3" descr="OKO_Logo.em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376264" cy="1080120"/>
          </a:xfrm>
          <a:prstGeom prst="rect">
            <a:avLst/>
          </a:prstGeom>
          <a:noFill/>
        </p:spPr>
      </p:pic>
      <p:pic>
        <p:nvPicPr>
          <p:cNvPr id="4098" name="Picture 2" descr="C:\Users\Катя\Desktop\Новая папка\MAR25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0494">
            <a:off x="4260741" y="1704385"/>
            <a:ext cx="4660565" cy="310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Катя\Desktop\Новая папка\MAR25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6349">
            <a:off x="268488" y="3214781"/>
            <a:ext cx="4574574" cy="304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65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686800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Музыкальный </a:t>
            </a:r>
            <a:r>
              <a:rPr lang="ru-RU" sz="1800" b="1" i="1" dirty="0">
                <a:solidFill>
                  <a:srgbClr val="002060"/>
                </a:solidFill>
              </a:rPr>
              <a:t>проект ««Апостолы тысячелетий</a:t>
            </a:r>
            <a:r>
              <a:rPr lang="ru-RU" sz="1800" b="1" i="1" dirty="0" smtClean="0">
                <a:solidFill>
                  <a:srgbClr val="002060"/>
                </a:solidFill>
              </a:rPr>
              <a:t>»</a:t>
            </a:r>
          </a:p>
          <a:p>
            <a:pPr algn="just">
              <a:lnSpc>
                <a:spcPct val="150000"/>
              </a:lnSpc>
              <a:buAutoNum type="arabicPeriod"/>
            </a:pPr>
            <a:endParaRPr lang="ru-RU" sz="1400" b="1" i="1" dirty="0" smtClean="0">
              <a:solidFill>
                <a:srgbClr val="002060"/>
              </a:solidFill>
            </a:endParaRPr>
          </a:p>
        </p:txBody>
      </p:sp>
      <p:pic>
        <p:nvPicPr>
          <p:cNvPr id="4" name="Рисунок 3" descr="OKO_Logo.em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376264" cy="1080120"/>
          </a:xfrm>
          <a:prstGeom prst="rect">
            <a:avLst/>
          </a:prstGeom>
          <a:noFill/>
        </p:spPr>
      </p:pic>
      <p:pic>
        <p:nvPicPr>
          <p:cNvPr id="5123" name="Picture 3" descr="C:\Users\Катя\Desktop\Новая папка\MAR3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7493">
            <a:off x="4350642" y="2940915"/>
            <a:ext cx="4660247" cy="309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Катя\Desktop\Новая папка\MAR257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5249">
            <a:off x="304452" y="1852079"/>
            <a:ext cx="4729232" cy="314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19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Издание книги </a:t>
            </a:r>
            <a:r>
              <a:rPr lang="ru-RU" sz="1800" b="1" i="1" dirty="0">
                <a:solidFill>
                  <a:srgbClr val="002060"/>
                </a:solidFill>
              </a:rPr>
              <a:t>"Священномученик митрополит Петроградский и </a:t>
            </a:r>
            <a:r>
              <a:rPr lang="ru-RU" sz="1800" b="1" i="1" dirty="0" err="1">
                <a:solidFill>
                  <a:srgbClr val="002060"/>
                </a:solidFill>
              </a:rPr>
              <a:t>Гдовский</a:t>
            </a:r>
            <a:r>
              <a:rPr lang="ru-RU" sz="1800" b="1" i="1" dirty="0">
                <a:solidFill>
                  <a:srgbClr val="002060"/>
                </a:solidFill>
              </a:rPr>
              <a:t> </a:t>
            </a:r>
            <a:r>
              <a:rPr lang="ru-RU" sz="1800" b="1" i="1" dirty="0" smtClean="0">
                <a:solidFill>
                  <a:srgbClr val="002060"/>
                </a:solidFill>
              </a:rPr>
              <a:t>СЕРАФИМ»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800" i="1" dirty="0" smtClean="0">
                <a:solidFill>
                  <a:srgbClr val="002060"/>
                </a:solidFill>
              </a:rPr>
              <a:t>Книга посвящена выдающейся исторической личности, потомку православного российского рода, герою войны, представителю культуры и науки</a:t>
            </a:r>
            <a:r>
              <a:rPr lang="ru-RU" sz="1800" i="1" dirty="0">
                <a:solidFill>
                  <a:srgbClr val="002060"/>
                </a:solidFill>
              </a:rPr>
              <a:t> с</a:t>
            </a:r>
            <a:r>
              <a:rPr lang="ru-RU" sz="1800" i="1" dirty="0" smtClean="0">
                <a:solidFill>
                  <a:srgbClr val="002060"/>
                </a:solidFill>
              </a:rPr>
              <a:t>вященномученику митрополиту Петроградскому </a:t>
            </a:r>
            <a:r>
              <a:rPr lang="ru-RU" sz="1800" i="1" dirty="0">
                <a:solidFill>
                  <a:srgbClr val="002060"/>
                </a:solidFill>
              </a:rPr>
              <a:t>и </a:t>
            </a:r>
            <a:r>
              <a:rPr lang="ru-RU" sz="1800" i="1" dirty="0" err="1" smtClean="0">
                <a:solidFill>
                  <a:srgbClr val="002060"/>
                </a:solidFill>
              </a:rPr>
              <a:t>Гдовскому</a:t>
            </a:r>
            <a:r>
              <a:rPr lang="ru-RU" sz="1800" i="1" dirty="0" smtClean="0">
                <a:solidFill>
                  <a:srgbClr val="002060"/>
                </a:solidFill>
              </a:rPr>
              <a:t> СЕРАФИМУ(1856-1937)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800" i="1" u="sng" dirty="0" smtClean="0">
                <a:solidFill>
                  <a:srgbClr val="002060"/>
                </a:solidFill>
              </a:rPr>
              <a:t>Тираж: 1000 экземпляров.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800" i="1" u="sng" dirty="0" smtClean="0">
                <a:solidFill>
                  <a:srgbClr val="002060"/>
                </a:solidFill>
              </a:rPr>
              <a:t>География проекта: г. Санкт-Петербург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800" i="1" u="sng" dirty="0" smtClean="0">
                <a:solidFill>
                  <a:srgbClr val="002060"/>
                </a:solidFill>
              </a:rPr>
              <a:t>Общий объем затрат на подготовку к печати и издание книги (тиражом 1000 экз.) : 255 000 руб</a:t>
            </a:r>
            <a:r>
              <a:rPr lang="ru-RU" sz="1800" i="1" u="sng" dirty="0" smtClean="0">
                <a:solidFill>
                  <a:srgbClr val="002060"/>
                </a:solidFill>
              </a:rPr>
              <a:t>.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1800" i="1" dirty="0" smtClean="0">
                <a:solidFill>
                  <a:srgbClr val="002060"/>
                </a:solidFill>
              </a:rPr>
              <a:t>143 000 руб. –субсидия от </a:t>
            </a:r>
            <a:r>
              <a:rPr lang="ru-RU" sz="1800" i="1" dirty="0">
                <a:solidFill>
                  <a:srgbClr val="002060"/>
                </a:solidFill>
              </a:rPr>
              <a:t>Комитета по печати и взаимодействию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1800" i="1" dirty="0">
                <a:solidFill>
                  <a:srgbClr val="002060"/>
                </a:solidFill>
              </a:rPr>
              <a:t>со средствами массовой информации </a:t>
            </a:r>
            <a:r>
              <a:rPr lang="ru-RU" sz="1800" i="1" dirty="0" smtClean="0">
                <a:solidFill>
                  <a:srgbClr val="002060"/>
                </a:solidFill>
              </a:rPr>
              <a:t>Санкт-Петербурга.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1800" i="1" dirty="0" smtClean="0">
                <a:solidFill>
                  <a:srgbClr val="002060"/>
                </a:solidFill>
              </a:rPr>
              <a:t>112 000 руб.- </a:t>
            </a:r>
            <a:r>
              <a:rPr lang="ru-RU" sz="1800" i="1" dirty="0" err="1" smtClean="0">
                <a:solidFill>
                  <a:srgbClr val="002060"/>
                </a:solidFill>
              </a:rPr>
              <a:t>софинансирование</a:t>
            </a:r>
            <a:r>
              <a:rPr lang="ru-RU" sz="1800" i="1" dirty="0" smtClean="0">
                <a:solidFill>
                  <a:srgbClr val="002060"/>
                </a:solidFill>
              </a:rPr>
              <a:t>.</a:t>
            </a:r>
            <a:endParaRPr lang="ru-RU" sz="1800" i="1" dirty="0">
              <a:solidFill>
                <a:srgbClr val="002060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ru-RU" sz="1800" i="1" u="sng" dirty="0" smtClean="0">
              <a:solidFill>
                <a:srgbClr val="002060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ru-RU" sz="1800" i="1" u="sng" dirty="0" smtClean="0">
              <a:solidFill>
                <a:srgbClr val="002060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ru-RU" sz="1800" i="1" dirty="0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  <a:buAutoNum type="arabicPeriod"/>
            </a:pPr>
            <a:endParaRPr lang="ru-RU" sz="1400" b="1" i="1" dirty="0" smtClean="0">
              <a:solidFill>
                <a:srgbClr val="002060"/>
              </a:solidFill>
            </a:endParaRPr>
          </a:p>
        </p:txBody>
      </p:sp>
      <p:pic>
        <p:nvPicPr>
          <p:cNvPr id="4" name="Рисунок 3" descr="OKO_Logo.em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64" y="266177"/>
            <a:ext cx="2376264" cy="1080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54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endParaRPr lang="ru-RU" sz="1800" i="1" dirty="0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  <a:buAutoNum type="arabicPeriod"/>
            </a:pPr>
            <a:endParaRPr lang="ru-RU" sz="1400" b="1" i="1" dirty="0" smtClean="0">
              <a:solidFill>
                <a:srgbClr val="002060"/>
              </a:solidFill>
            </a:endParaRPr>
          </a:p>
        </p:txBody>
      </p:sp>
      <p:pic>
        <p:nvPicPr>
          <p:cNvPr id="4" name="Рисунок 3" descr="OKO_Logo.em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64" y="266177"/>
            <a:ext cx="2376264" cy="1080120"/>
          </a:xfrm>
          <a:prstGeom prst="rect">
            <a:avLst/>
          </a:prstGeom>
          <a:noFill/>
        </p:spPr>
      </p:pic>
      <p:pic>
        <p:nvPicPr>
          <p:cNvPr id="1026" name="Picture 2" descr="C:\Users\Катя\Desktop\Новая папка\7fcd673c5fcb9070858ce9d467accf6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96752"/>
            <a:ext cx="3759522" cy="524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4369" y="1844824"/>
            <a:ext cx="38884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Издание выпущено при поддержке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Комитета по печати и взаимодействию 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со средствами массовой информации Санкт-Петербурга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и Отдела религиозного образования и </a:t>
            </a:r>
            <a:r>
              <a:rPr lang="ru-RU" i="1" dirty="0" err="1" smtClean="0">
                <a:solidFill>
                  <a:srgbClr val="002060"/>
                </a:solidFill>
              </a:rPr>
              <a:t>катехизации</a:t>
            </a:r>
            <a:r>
              <a:rPr lang="ru-RU" i="1" dirty="0" smtClean="0">
                <a:solidFill>
                  <a:srgbClr val="002060"/>
                </a:solidFill>
              </a:rPr>
              <a:t> Санкт-Петербургской епархии</a:t>
            </a:r>
            <a:endParaRPr lang="ru-RU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03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8364" y="1052736"/>
            <a:ext cx="8686800" cy="4525963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50000"/>
              </a:lnSpc>
              <a:buClr>
                <a:srgbClr val="F0A22E"/>
              </a:buClr>
              <a:buNone/>
            </a:pPr>
            <a:r>
              <a:rPr lang="ru-RU" sz="1800" b="1" i="1" dirty="0">
                <a:solidFill>
                  <a:srgbClr val="002060"/>
                </a:solidFill>
              </a:rPr>
              <a:t>Музыкальный проект «Перезвоны столетий: 1917–2017» </a:t>
            </a:r>
          </a:p>
          <a:p>
            <a:pPr algn="just">
              <a:lnSpc>
                <a:spcPct val="150000"/>
              </a:lnSpc>
              <a:buAutoNum type="arabicPeriod"/>
            </a:pPr>
            <a:endParaRPr lang="ru-RU" sz="1400" b="1" i="1" dirty="0" smtClean="0">
              <a:solidFill>
                <a:srgbClr val="002060"/>
              </a:solidFill>
            </a:endParaRPr>
          </a:p>
        </p:txBody>
      </p:sp>
      <p:pic>
        <p:nvPicPr>
          <p:cNvPr id="4" name="Рисунок 3" descr="OKO_Logo.em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64" y="266177"/>
            <a:ext cx="2376264" cy="108012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7504" y="1556792"/>
            <a:ext cx="56166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>
                <a:solidFill>
                  <a:srgbClr val="002060"/>
                </a:solidFill>
              </a:rPr>
              <a:t>В годовщину столетия революции и начала подвига </a:t>
            </a:r>
            <a:r>
              <a:rPr lang="ru-RU" i="1" dirty="0" err="1" smtClean="0">
                <a:solidFill>
                  <a:srgbClr val="002060"/>
                </a:solidFill>
              </a:rPr>
              <a:t>новомучеников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>
                <a:solidFill>
                  <a:srgbClr val="002060"/>
                </a:solidFill>
              </a:rPr>
              <a:t>и исповедников российских, 7 ноября, в Ледовом дворце состоялся концерт "Перезвоны столетий. 1917-2017 год".</a:t>
            </a:r>
          </a:p>
        </p:txBody>
      </p:sp>
      <p:pic>
        <p:nvPicPr>
          <p:cNvPr id="2050" name="Picture 2" descr="http://mitropolia.spb.ru/upload/iblock/a1c/IMG_30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852936"/>
            <a:ext cx="5702424" cy="380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69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8364" y="1052736"/>
            <a:ext cx="8686800" cy="4525963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50000"/>
              </a:lnSpc>
              <a:buClr>
                <a:srgbClr val="F0A22E"/>
              </a:buClr>
              <a:buNone/>
            </a:pPr>
            <a:r>
              <a:rPr lang="ru-RU" sz="1800" b="1" i="1" dirty="0">
                <a:solidFill>
                  <a:srgbClr val="002060"/>
                </a:solidFill>
              </a:rPr>
              <a:t>Музыкальный проект «Перезвоны столетий: 1917–2017» </a:t>
            </a:r>
          </a:p>
          <a:p>
            <a:pPr algn="just">
              <a:lnSpc>
                <a:spcPct val="150000"/>
              </a:lnSpc>
              <a:buAutoNum type="arabicPeriod"/>
            </a:pPr>
            <a:endParaRPr lang="ru-RU" sz="1400" b="1" i="1" dirty="0" smtClean="0">
              <a:solidFill>
                <a:srgbClr val="002060"/>
              </a:solidFill>
            </a:endParaRPr>
          </a:p>
        </p:txBody>
      </p:sp>
      <p:pic>
        <p:nvPicPr>
          <p:cNvPr id="4" name="Рисунок 3" descr="OKO_Logo.em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64" y="266177"/>
            <a:ext cx="2376264" cy="108012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7504" y="1556792"/>
            <a:ext cx="56166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>
                <a:solidFill>
                  <a:srgbClr val="002060"/>
                </a:solidFill>
              </a:rPr>
              <a:t>В концерте приняли участие хор духовенства Санкт-Петербургской митрополии под руководством Юрия Герасимова, ансамбль "Кронверк Брас" под руководством Ильи Кузнецова (коллектив - автор аранжировок всех прозвучавших песен), звонарь храма Сретения Господня </a:t>
            </a:r>
            <a:r>
              <a:rPr lang="ru-RU" i="1" dirty="0" smtClean="0">
                <a:solidFill>
                  <a:srgbClr val="002060"/>
                </a:solidFill>
              </a:rPr>
              <a:t>г. Санкт-Петербурга Андрей </a:t>
            </a:r>
            <a:r>
              <a:rPr lang="ru-RU" i="1" dirty="0">
                <a:solidFill>
                  <a:srgbClr val="002060"/>
                </a:solidFill>
              </a:rPr>
              <a:t>Иванов. </a:t>
            </a:r>
          </a:p>
        </p:txBody>
      </p:sp>
      <p:pic>
        <p:nvPicPr>
          <p:cNvPr id="1026" name="Picture 2" descr="C:\Users\Катя\Desktop\Новая папка\IMG_32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88117"/>
            <a:ext cx="4469369" cy="297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7604" y="3588117"/>
            <a:ext cx="361342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solidFill>
                  <a:srgbClr val="002060"/>
                </a:solidFill>
              </a:rPr>
              <a:t>Ведущие вечера - заслуженная </a:t>
            </a:r>
            <a:endParaRPr lang="ru-RU" i="1" dirty="0" smtClean="0">
              <a:solidFill>
                <a:srgbClr val="002060"/>
              </a:solidFill>
            </a:endParaRPr>
          </a:p>
          <a:p>
            <a:r>
              <a:rPr lang="ru-RU" i="1" dirty="0" smtClean="0">
                <a:solidFill>
                  <a:srgbClr val="002060"/>
                </a:solidFill>
              </a:rPr>
              <a:t>артистка России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Анастасия </a:t>
            </a:r>
            <a:r>
              <a:rPr lang="ru-RU" i="1" dirty="0">
                <a:solidFill>
                  <a:srgbClr val="002060"/>
                </a:solidFill>
              </a:rPr>
              <a:t>Мельникова и </a:t>
            </a:r>
            <a:endParaRPr lang="ru-RU" i="1" dirty="0" smtClean="0">
              <a:solidFill>
                <a:srgbClr val="002060"/>
              </a:solidFill>
            </a:endParaRPr>
          </a:p>
          <a:p>
            <a:r>
              <a:rPr lang="ru-RU" i="1" dirty="0" smtClean="0">
                <a:solidFill>
                  <a:srgbClr val="002060"/>
                </a:solidFill>
              </a:rPr>
              <a:t>народный </a:t>
            </a:r>
            <a:r>
              <a:rPr lang="ru-RU" i="1" dirty="0">
                <a:solidFill>
                  <a:srgbClr val="002060"/>
                </a:solidFill>
              </a:rPr>
              <a:t>артист России </a:t>
            </a:r>
            <a:endParaRPr lang="ru-RU" i="1" dirty="0" smtClean="0">
              <a:solidFill>
                <a:srgbClr val="002060"/>
              </a:solidFill>
            </a:endParaRPr>
          </a:p>
          <a:p>
            <a:r>
              <a:rPr lang="ru-RU" i="1" dirty="0" smtClean="0">
                <a:solidFill>
                  <a:srgbClr val="002060"/>
                </a:solidFill>
              </a:rPr>
              <a:t>Александр </a:t>
            </a:r>
            <a:r>
              <a:rPr lang="ru-RU" i="1" dirty="0" err="1">
                <a:solidFill>
                  <a:srgbClr val="002060"/>
                </a:solidFill>
              </a:rPr>
              <a:t>Галибин</a:t>
            </a:r>
            <a:r>
              <a:rPr lang="ru-RU" i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548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8364" y="1052736"/>
            <a:ext cx="8686800" cy="4525963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50000"/>
              </a:lnSpc>
              <a:buClr>
                <a:srgbClr val="F0A22E"/>
              </a:buClr>
              <a:buNone/>
            </a:pPr>
            <a:r>
              <a:rPr lang="ru-RU" sz="1800" b="1" i="1" dirty="0">
                <a:solidFill>
                  <a:srgbClr val="002060"/>
                </a:solidFill>
              </a:rPr>
              <a:t>Музыкальный проект «Перезвоны столетий: 1917–2017» </a:t>
            </a:r>
          </a:p>
          <a:p>
            <a:pPr algn="just">
              <a:lnSpc>
                <a:spcPct val="150000"/>
              </a:lnSpc>
              <a:buAutoNum type="arabicPeriod"/>
            </a:pPr>
            <a:endParaRPr lang="ru-RU" sz="1400" b="1" i="1" dirty="0" smtClean="0">
              <a:solidFill>
                <a:srgbClr val="002060"/>
              </a:solidFill>
            </a:endParaRPr>
          </a:p>
        </p:txBody>
      </p:sp>
      <p:pic>
        <p:nvPicPr>
          <p:cNvPr id="4" name="Рисунок 3" descr="OKO_Logo.em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64" y="266177"/>
            <a:ext cx="2376264" cy="108012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7504" y="1556792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i="1" u="sng" dirty="0">
                <a:solidFill>
                  <a:srgbClr val="002060"/>
                </a:solidFill>
              </a:rPr>
              <a:t>География проекта: г. Санкт-Петербург</a:t>
            </a:r>
          </a:p>
          <a:p>
            <a:pPr lvl="0"/>
            <a:r>
              <a:rPr lang="ru-RU" i="1" u="sng" dirty="0">
                <a:solidFill>
                  <a:srgbClr val="002060"/>
                </a:solidFill>
              </a:rPr>
              <a:t>Количество </a:t>
            </a:r>
            <a:r>
              <a:rPr lang="ru-RU" i="1" u="sng" dirty="0" err="1">
                <a:solidFill>
                  <a:srgbClr val="002060"/>
                </a:solidFill>
              </a:rPr>
              <a:t>благополучателей</a:t>
            </a:r>
            <a:r>
              <a:rPr lang="ru-RU" i="1" u="sng" dirty="0">
                <a:solidFill>
                  <a:srgbClr val="002060"/>
                </a:solidFill>
              </a:rPr>
              <a:t>: </a:t>
            </a:r>
            <a:r>
              <a:rPr lang="ru-RU" i="1" u="sng" dirty="0" smtClean="0">
                <a:solidFill>
                  <a:srgbClr val="002060"/>
                </a:solidFill>
              </a:rPr>
              <a:t>2100 </a:t>
            </a:r>
            <a:r>
              <a:rPr lang="ru-RU" i="1" u="sng" dirty="0">
                <a:solidFill>
                  <a:srgbClr val="002060"/>
                </a:solidFill>
              </a:rPr>
              <a:t>чел.</a:t>
            </a:r>
          </a:p>
        </p:txBody>
      </p:sp>
      <p:pic>
        <p:nvPicPr>
          <p:cNvPr id="2050" name="Picture 2" descr="C:\Users\Катя\Desktop\Новая папка\SBZPGQaYb44-208x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52244"/>
            <a:ext cx="3422251" cy="493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Катя\Desktop\Новая папка\IMG_354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64" y="2626803"/>
            <a:ext cx="4983716" cy="332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10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8364" y="1052736"/>
            <a:ext cx="8686800" cy="4525963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50000"/>
              </a:lnSpc>
              <a:buClr>
                <a:srgbClr val="F0A22E"/>
              </a:buClr>
              <a:buNone/>
            </a:pPr>
            <a:r>
              <a:rPr lang="ru-RU" sz="1800" b="1" i="1" dirty="0">
                <a:solidFill>
                  <a:srgbClr val="002060"/>
                </a:solidFill>
              </a:rPr>
              <a:t>Музыкальный проект «Перезвоны столетий: 1917–2017» </a:t>
            </a:r>
          </a:p>
          <a:p>
            <a:pPr algn="just">
              <a:lnSpc>
                <a:spcPct val="150000"/>
              </a:lnSpc>
              <a:buAutoNum type="arabicPeriod"/>
            </a:pPr>
            <a:endParaRPr lang="ru-RU" sz="1400" b="1" i="1" dirty="0" smtClean="0">
              <a:solidFill>
                <a:srgbClr val="002060"/>
              </a:solidFill>
            </a:endParaRPr>
          </a:p>
        </p:txBody>
      </p:sp>
      <p:pic>
        <p:nvPicPr>
          <p:cNvPr id="4" name="Рисунок 3" descr="OKO_Logo.em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64" y="266177"/>
            <a:ext cx="2376264" cy="1080120"/>
          </a:xfrm>
          <a:prstGeom prst="rect">
            <a:avLst/>
          </a:prstGeom>
          <a:noFill/>
        </p:spPr>
      </p:pic>
      <p:pic>
        <p:nvPicPr>
          <p:cNvPr id="3076" name="Picture 4" descr="C:\Users\Катя\Desktop\Новая папка\IMG_36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2250">
            <a:off x="315125" y="2102092"/>
            <a:ext cx="4739007" cy="315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Катя\Desktop\Новая папка\IMG_3535 (1огеаш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1668">
            <a:off x="4194127" y="3251236"/>
            <a:ext cx="4676374" cy="311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82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8364" y="1052736"/>
            <a:ext cx="8686800" cy="4525963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50000"/>
              </a:lnSpc>
              <a:buClr>
                <a:srgbClr val="F0A22E"/>
              </a:buClr>
              <a:buNone/>
            </a:pPr>
            <a:r>
              <a:rPr lang="ru-RU" sz="1800" b="1" i="1" dirty="0">
                <a:solidFill>
                  <a:srgbClr val="002060"/>
                </a:solidFill>
              </a:rPr>
              <a:t>Музыкальный проект «Перезвоны столетий: 1917–2017» </a:t>
            </a:r>
          </a:p>
          <a:p>
            <a:pPr marL="0" lvl="0" indent="0" algn="ctr">
              <a:lnSpc>
                <a:spcPct val="150000"/>
              </a:lnSpc>
              <a:buClr>
                <a:srgbClr val="F0A22E"/>
              </a:buClr>
              <a:buNone/>
            </a:pPr>
            <a:r>
              <a:rPr lang="ru-RU" sz="1700" b="1" i="1" dirty="0">
                <a:solidFill>
                  <a:srgbClr val="4E3B30"/>
                </a:solidFill>
                <a:latin typeface="Times New Roman"/>
                <a:ea typeface="Times New Roman"/>
              </a:rPr>
              <a:t>Общий объем затрат на подготовку и проведение мероприятия </a:t>
            </a:r>
            <a:endParaRPr lang="ru-RU" sz="1700" b="1" i="1" dirty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  <a:buAutoNum type="arabicPeriod"/>
            </a:pPr>
            <a:endParaRPr lang="ru-RU" sz="1400" b="1" i="1" dirty="0" smtClean="0">
              <a:solidFill>
                <a:srgbClr val="002060"/>
              </a:solidFill>
            </a:endParaRPr>
          </a:p>
        </p:txBody>
      </p:sp>
      <p:pic>
        <p:nvPicPr>
          <p:cNvPr id="4" name="Рисунок 3" descr="OKO_Logo.em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64" y="266177"/>
            <a:ext cx="2376264" cy="1080120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662698"/>
              </p:ext>
            </p:extLst>
          </p:nvPr>
        </p:nvGraphicFramePr>
        <p:xfrm>
          <a:off x="1259633" y="2362486"/>
          <a:ext cx="6427360" cy="3082739"/>
        </p:xfrm>
        <a:graphic>
          <a:graphicData uri="http://schemas.openxmlformats.org/drawingml/2006/table">
            <a:tbl>
              <a:tblPr firstRow="1" firstCol="1" bandRow="1"/>
              <a:tblGrid>
                <a:gridCol w="864095"/>
                <a:gridCol w="3420364"/>
                <a:gridCol w="2142901"/>
              </a:tblGrid>
              <a:tr h="4456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b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п/п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Вид затрат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Сумма, руб.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8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Аренда сценической площадки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700 000 руб.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5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Оплата услуг артистов, творческих специалистов и участников творческих коллективов, участвующих в мероприятии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270 000 руб.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13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Оплата услуг административно-хозяйственного и технического персонала, иных специалистов, привлекаемых в связи с проведением мероприятий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72700 руб.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6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Разработка и изготовление полиграфической продукции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68 000 руб.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5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ИТОГО: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1 110 700 руб.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09725" y="2362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5661248"/>
            <a:ext cx="65672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Соорганизаторы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: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Комитет по культуре г. Санкт-Петербурга,</a:t>
            </a:r>
          </a:p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Некоммерческое 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партнерство "Центр Культурных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Инициатив, </a:t>
            </a:r>
          </a:p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Совет по культуре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</a:rPr>
              <a:t>Санкт-Петербургской епархии.</a:t>
            </a:r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72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8364" y="1124744"/>
            <a:ext cx="8686800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Духовно-просветительский художественно-музыкальный проект «Заступники столетий»</a:t>
            </a:r>
          </a:p>
          <a:p>
            <a:pPr marL="0" indent="0" algn="ctr">
              <a:lnSpc>
                <a:spcPct val="150000"/>
              </a:lnSpc>
              <a:buNone/>
            </a:pPr>
            <a:endParaRPr lang="ru-RU" sz="1800" b="1" i="1" dirty="0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  <a:buAutoNum type="arabicPeriod"/>
            </a:pPr>
            <a:endParaRPr lang="ru-RU" sz="1400" b="1" i="1" dirty="0" smtClean="0">
              <a:solidFill>
                <a:srgbClr val="002060"/>
              </a:solidFill>
            </a:endParaRPr>
          </a:p>
        </p:txBody>
      </p:sp>
      <p:pic>
        <p:nvPicPr>
          <p:cNvPr id="4" name="Рисунок 3" descr="OKO_Logo.em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64" y="266177"/>
            <a:ext cx="2376264" cy="1080120"/>
          </a:xfrm>
          <a:prstGeom prst="rect">
            <a:avLst/>
          </a:prstGeom>
          <a:noFill/>
        </p:spPr>
      </p:pic>
      <p:pic>
        <p:nvPicPr>
          <p:cNvPr id="4098" name="Picture 2" descr="D:\катя работа\проекты 2017\заступники столетий\понедельник\Заступники столетий\13 декабря 2017 г. Открытие проекта Заступники столетий\Молодежный хор Согласи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596" y="3068960"/>
            <a:ext cx="4895460" cy="326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0176" y="1988840"/>
            <a:ext cx="7614905" cy="3865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7950" marR="36195" lvl="0" algn="just">
              <a:lnSpc>
                <a:spcPct val="150000"/>
              </a:lnSpc>
              <a:spcBef>
                <a:spcPts val="500"/>
              </a:spcBef>
              <a:buClr>
                <a:srgbClr val="F0A22E"/>
              </a:buClr>
              <a:buSzPct val="70000"/>
            </a:pPr>
            <a:r>
              <a:rPr lang="ru-RU" b="1" i="1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Arial Unicode MS"/>
                <a:cs typeface="Times New Roman"/>
              </a:rPr>
              <a:t>С 13 по 18 декабря</a:t>
            </a:r>
            <a:r>
              <a:rPr lang="ru-RU" i="1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Arial Unicode MS"/>
                <a:cs typeface="Times New Roman"/>
              </a:rPr>
              <a:t> </a:t>
            </a:r>
            <a:r>
              <a:rPr lang="ru-RU" i="1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Arial Unicode MS"/>
                <a:cs typeface="Times New Roman"/>
              </a:rPr>
              <a:t> 2017 г. в </a:t>
            </a:r>
            <a:r>
              <a:rPr lang="ru-RU" i="1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Arial Unicode MS"/>
                <a:cs typeface="Times New Roman"/>
              </a:rPr>
              <a:t>Центральном выставочном зале «Манеж» </a:t>
            </a:r>
            <a:endParaRPr lang="ru-RU" i="1" dirty="0" smtClean="0">
              <a:solidFill>
                <a:srgbClr val="002060"/>
              </a:solidFill>
              <a:uFill>
                <a:solidFill>
                  <a:srgbClr val="000000"/>
                </a:solidFill>
              </a:uFill>
              <a:latin typeface="Times New Roman"/>
              <a:ea typeface="Arial Unicode MS"/>
              <a:cs typeface="Times New Roman"/>
            </a:endParaRPr>
          </a:p>
          <a:p>
            <a:pPr marL="107950" marR="36195" lvl="0" algn="just">
              <a:lnSpc>
                <a:spcPct val="150000"/>
              </a:lnSpc>
              <a:spcBef>
                <a:spcPts val="500"/>
              </a:spcBef>
              <a:buClr>
                <a:srgbClr val="F0A22E"/>
              </a:buClr>
              <a:buSzPct val="70000"/>
            </a:pPr>
            <a:r>
              <a:rPr lang="ru-RU" i="1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Arial Unicode MS"/>
                <a:cs typeface="Times New Roman"/>
              </a:rPr>
              <a:t>прошел </a:t>
            </a:r>
            <a:r>
              <a:rPr lang="ru-RU" i="1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Arial Unicode MS"/>
                <a:cs typeface="Times New Roman"/>
              </a:rPr>
              <a:t>духовно-просветительский </a:t>
            </a:r>
            <a:r>
              <a:rPr lang="ru-RU" i="1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Arial Unicode MS"/>
                <a:cs typeface="Times New Roman"/>
              </a:rPr>
              <a:t>музыкально-художественный </a:t>
            </a:r>
            <a:r>
              <a:rPr lang="ru-RU" i="1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Arial Unicode MS"/>
                <a:cs typeface="Times New Roman"/>
              </a:rPr>
              <a:t>проект </a:t>
            </a:r>
            <a:endParaRPr lang="ru-RU" i="1" dirty="0" smtClean="0">
              <a:solidFill>
                <a:srgbClr val="002060"/>
              </a:solidFill>
              <a:uFill>
                <a:solidFill>
                  <a:srgbClr val="000000"/>
                </a:solidFill>
              </a:uFill>
              <a:latin typeface="Times New Roman"/>
              <a:ea typeface="Arial Unicode MS"/>
              <a:cs typeface="Times New Roman"/>
            </a:endParaRPr>
          </a:p>
          <a:p>
            <a:pPr marL="107950" marR="36195" lvl="0" algn="just">
              <a:lnSpc>
                <a:spcPct val="150000"/>
              </a:lnSpc>
              <a:spcBef>
                <a:spcPts val="500"/>
              </a:spcBef>
              <a:buClr>
                <a:srgbClr val="F0A22E"/>
              </a:buClr>
              <a:buSzPct val="70000"/>
            </a:pPr>
            <a:r>
              <a:rPr lang="ru-RU" b="1" i="1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Arial Unicode MS"/>
                <a:cs typeface="Times New Roman"/>
              </a:rPr>
              <a:t>«</a:t>
            </a:r>
            <a:r>
              <a:rPr lang="ru-RU" b="1" i="1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Arial Unicode MS"/>
                <a:cs typeface="Times New Roman"/>
              </a:rPr>
              <a:t>Заступники столетий</a:t>
            </a:r>
            <a:r>
              <a:rPr lang="ru-RU" b="1" i="1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Arial Unicode MS"/>
                <a:cs typeface="Times New Roman"/>
              </a:rPr>
              <a:t>»,</a:t>
            </a:r>
          </a:p>
          <a:p>
            <a:pPr marL="107950" marR="36195" lvl="0" algn="just">
              <a:lnSpc>
                <a:spcPct val="150000"/>
              </a:lnSpc>
              <a:spcBef>
                <a:spcPts val="500"/>
              </a:spcBef>
              <a:buClr>
                <a:srgbClr val="F0A22E"/>
              </a:buClr>
              <a:buSzPct val="70000"/>
            </a:pPr>
            <a:r>
              <a:rPr lang="ru-RU" i="1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Arial Unicode MS"/>
                <a:cs typeface="Times New Roman"/>
              </a:rPr>
              <a:t> </a:t>
            </a:r>
            <a:r>
              <a:rPr lang="ru-RU" i="1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Arial Unicode MS"/>
                <a:cs typeface="Times New Roman"/>
              </a:rPr>
              <a:t>в рамках которого состоялось </a:t>
            </a:r>
            <a:endParaRPr lang="ru-RU" i="1" dirty="0" smtClean="0">
              <a:solidFill>
                <a:srgbClr val="002060"/>
              </a:solidFill>
              <a:uFill>
                <a:solidFill>
                  <a:srgbClr val="000000"/>
                </a:solidFill>
              </a:uFill>
              <a:latin typeface="Times New Roman"/>
              <a:ea typeface="Arial Unicode MS"/>
              <a:cs typeface="Times New Roman"/>
            </a:endParaRPr>
          </a:p>
          <a:p>
            <a:pPr marL="107950" marR="36195" lvl="0" algn="just">
              <a:lnSpc>
                <a:spcPct val="150000"/>
              </a:lnSpc>
              <a:spcBef>
                <a:spcPts val="500"/>
              </a:spcBef>
              <a:buClr>
                <a:srgbClr val="F0A22E"/>
              </a:buClr>
              <a:buSzPct val="70000"/>
            </a:pPr>
            <a:r>
              <a:rPr lang="ru-RU" i="1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Arial Unicode MS"/>
                <a:cs typeface="Times New Roman"/>
              </a:rPr>
              <a:t>Торжественное </a:t>
            </a:r>
          </a:p>
          <a:p>
            <a:pPr marL="107950" marR="36195" lvl="0" algn="just">
              <a:lnSpc>
                <a:spcPct val="150000"/>
              </a:lnSpc>
              <a:spcBef>
                <a:spcPts val="500"/>
              </a:spcBef>
              <a:buClr>
                <a:srgbClr val="F0A22E"/>
              </a:buClr>
              <a:buSzPct val="70000"/>
            </a:pPr>
            <a:r>
              <a:rPr lang="ru-RU" i="1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Arial Unicode MS"/>
                <a:cs typeface="Times New Roman"/>
              </a:rPr>
              <a:t>открытие </a:t>
            </a:r>
            <a:r>
              <a:rPr lang="ru-RU" i="1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Arial Unicode MS"/>
                <a:cs typeface="Times New Roman"/>
              </a:rPr>
              <a:t>Рождественских </a:t>
            </a:r>
            <a:endParaRPr lang="ru-RU" i="1" dirty="0" smtClean="0">
              <a:solidFill>
                <a:srgbClr val="002060"/>
              </a:solidFill>
              <a:uFill>
                <a:solidFill>
                  <a:srgbClr val="000000"/>
                </a:solidFill>
              </a:uFill>
              <a:latin typeface="Times New Roman"/>
              <a:ea typeface="Arial Unicode MS"/>
              <a:cs typeface="Times New Roman"/>
            </a:endParaRPr>
          </a:p>
          <a:p>
            <a:pPr marL="107950" marR="36195" lvl="0" algn="just">
              <a:lnSpc>
                <a:spcPct val="150000"/>
              </a:lnSpc>
              <a:spcBef>
                <a:spcPts val="500"/>
              </a:spcBef>
              <a:buClr>
                <a:srgbClr val="F0A22E"/>
              </a:buClr>
              <a:buSzPct val="70000"/>
            </a:pPr>
            <a:r>
              <a:rPr lang="ru-RU" i="1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Arial Unicode MS"/>
                <a:cs typeface="Times New Roman"/>
              </a:rPr>
              <a:t>образовательных </a:t>
            </a:r>
            <a:r>
              <a:rPr lang="ru-RU" i="1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Arial Unicode MS"/>
                <a:cs typeface="Times New Roman"/>
              </a:rPr>
              <a:t>чтений в </a:t>
            </a:r>
            <a:endParaRPr lang="ru-RU" i="1" dirty="0" smtClean="0">
              <a:solidFill>
                <a:srgbClr val="002060"/>
              </a:solidFill>
              <a:uFill>
                <a:solidFill>
                  <a:srgbClr val="000000"/>
                </a:solidFill>
              </a:uFill>
              <a:latin typeface="Times New Roman"/>
              <a:ea typeface="Arial Unicode MS"/>
              <a:cs typeface="Times New Roman"/>
            </a:endParaRPr>
          </a:p>
          <a:p>
            <a:pPr marL="107950" marR="36195" lvl="0" algn="just">
              <a:lnSpc>
                <a:spcPct val="150000"/>
              </a:lnSpc>
              <a:spcBef>
                <a:spcPts val="500"/>
              </a:spcBef>
              <a:buClr>
                <a:srgbClr val="F0A22E"/>
              </a:buClr>
              <a:buSzPct val="70000"/>
            </a:pPr>
            <a:r>
              <a:rPr lang="ru-RU" i="1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Arial Unicode MS"/>
                <a:cs typeface="Times New Roman"/>
              </a:rPr>
              <a:t>Санкт-Петербурге</a:t>
            </a:r>
            <a:r>
              <a:rPr lang="ru-RU" i="1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Arial Unicode MS"/>
                <a:cs typeface="Times New Roman"/>
              </a:rPr>
              <a:t>. </a:t>
            </a:r>
            <a:endParaRPr lang="ru-RU" i="1" dirty="0">
              <a:solidFill>
                <a:srgbClr val="002060"/>
              </a:solidFill>
              <a:uFill>
                <a:solidFill>
                  <a:srgbClr val="000000"/>
                </a:solidFill>
              </a:uFill>
              <a:latin typeface="Times New Roman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3020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sz="1400" b="1" i="1" dirty="0">
                <a:solidFill>
                  <a:srgbClr val="002060"/>
                </a:solidFill>
              </a:rPr>
              <a:t>Благотворительный фонд «Отечество. Культура. Образование.» в лице Председателя Правления Макарова Ильи Владимировича </a:t>
            </a:r>
            <a:r>
              <a:rPr lang="ru-RU" sz="1400" b="1" i="1" dirty="0" smtClean="0">
                <a:solidFill>
                  <a:srgbClr val="002060"/>
                </a:solidFill>
              </a:rPr>
              <a:t>существует с 2013 года и  </a:t>
            </a:r>
            <a:r>
              <a:rPr lang="ru-RU" sz="1400" b="1" i="1" dirty="0">
                <a:solidFill>
                  <a:srgbClr val="002060"/>
                </a:solidFill>
              </a:rPr>
              <a:t>имеет большой опыт проведения проектов и мероприятий в области культуры и искусства, социального проектирования, образования и просвещения, а также  получения субсидий из местного, регионального бюджета. </a:t>
            </a:r>
            <a:endParaRPr lang="ru-RU" sz="1400" b="1" i="1" dirty="0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sz="1400" b="1" i="1" dirty="0" smtClean="0">
                <a:solidFill>
                  <a:srgbClr val="002060"/>
                </a:solidFill>
              </a:rPr>
              <a:t>Цели создания и деятельности фонда: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400" b="1" i="1" dirty="0" smtClean="0">
                <a:solidFill>
                  <a:srgbClr val="002060"/>
                </a:solidFill>
              </a:rPr>
              <a:t>содействие деятельности в сфере образования, просвещения, культуры,  духовного развития личности  для распространения  христианских ценностей в современном обществе</a:t>
            </a:r>
            <a:r>
              <a:rPr lang="ru-RU" sz="1400" b="1" i="1" smtClean="0">
                <a:solidFill>
                  <a:srgbClr val="002060"/>
                </a:solidFill>
              </a:rPr>
              <a:t>, популяризацию </a:t>
            </a:r>
            <a:r>
              <a:rPr lang="ru-RU" sz="1400" b="1" i="1" dirty="0" smtClean="0">
                <a:solidFill>
                  <a:srgbClr val="002060"/>
                </a:solidFill>
              </a:rPr>
              <a:t>русской и Петербургской культуры, сохранения и развития, передачи исторического и культурного наследия,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400" b="1" i="1" dirty="0">
                <a:solidFill>
                  <a:srgbClr val="002060"/>
                </a:solidFill>
              </a:rPr>
              <a:t>с</a:t>
            </a:r>
            <a:r>
              <a:rPr lang="ru-RU" sz="1400" b="1" i="1" dirty="0" smtClean="0">
                <a:solidFill>
                  <a:srgbClr val="002060"/>
                </a:solidFill>
              </a:rPr>
              <a:t>одействие духовно-нравственному воспитанию детей и молодежи,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400" b="1" i="1" dirty="0">
                <a:solidFill>
                  <a:srgbClr val="002060"/>
                </a:solidFill>
              </a:rPr>
              <a:t>с</a:t>
            </a:r>
            <a:r>
              <a:rPr lang="ru-RU" sz="1400" b="1" i="1" dirty="0" smtClean="0">
                <a:solidFill>
                  <a:srgbClr val="002060"/>
                </a:solidFill>
              </a:rPr>
              <a:t>одействие укреплению престижа и роли семьи в обществе.</a:t>
            </a:r>
          </a:p>
        </p:txBody>
      </p:sp>
      <p:pic>
        <p:nvPicPr>
          <p:cNvPr id="4" name="Рисунок 3" descr="OKO_Logo.em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64" y="266177"/>
            <a:ext cx="2376264" cy="1080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528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8364" y="1124744"/>
            <a:ext cx="8686800" cy="122413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Духовно-просветительский художественно-музыкальный проект «Заступники столетий»</a:t>
            </a:r>
          </a:p>
          <a:p>
            <a:pPr marL="0" indent="0" algn="ctr">
              <a:lnSpc>
                <a:spcPct val="150000"/>
              </a:lnSpc>
              <a:buNone/>
            </a:pPr>
            <a:endParaRPr lang="ru-RU" sz="1800" b="1" i="1" dirty="0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  <a:buAutoNum type="arabicPeriod"/>
            </a:pPr>
            <a:endParaRPr lang="ru-RU" sz="1400" b="1" i="1" dirty="0" smtClean="0">
              <a:solidFill>
                <a:srgbClr val="002060"/>
              </a:solidFill>
            </a:endParaRPr>
          </a:p>
        </p:txBody>
      </p:sp>
      <p:pic>
        <p:nvPicPr>
          <p:cNvPr id="4" name="Рисунок 3" descr="OKO_Logo.em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64" y="266177"/>
            <a:ext cx="2376264" cy="1080120"/>
          </a:xfrm>
          <a:prstGeom prst="rect">
            <a:avLst/>
          </a:prstGeom>
          <a:noFill/>
        </p:spPr>
      </p:pic>
      <p:pic>
        <p:nvPicPr>
          <p:cNvPr id="5122" name="Picture 2" descr="D:\катя работа\проекты 2017\заступники столетий\понедельник\Заступники столетий\13 декабря 2017 г. Открытие проекта Заступники столетий\Максим Бов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575" y="1988840"/>
            <a:ext cx="5322886" cy="354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4509" y="5791619"/>
            <a:ext cx="4774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i="1" u="sng" dirty="0">
                <a:solidFill>
                  <a:srgbClr val="002060"/>
                </a:solidFill>
              </a:rPr>
              <a:t>География проекта: г. Санкт-Петербург</a:t>
            </a:r>
          </a:p>
          <a:p>
            <a:pPr lvl="0"/>
            <a:r>
              <a:rPr lang="ru-RU" i="1" u="sng" dirty="0">
                <a:solidFill>
                  <a:srgbClr val="002060"/>
                </a:solidFill>
              </a:rPr>
              <a:t>Количество </a:t>
            </a:r>
            <a:r>
              <a:rPr lang="ru-RU" i="1" u="sng" dirty="0" err="1">
                <a:solidFill>
                  <a:srgbClr val="002060"/>
                </a:solidFill>
              </a:rPr>
              <a:t>благополучателей</a:t>
            </a:r>
            <a:r>
              <a:rPr lang="ru-RU" i="1" u="sng" dirty="0">
                <a:solidFill>
                  <a:srgbClr val="002060"/>
                </a:solidFill>
              </a:rPr>
              <a:t>: </a:t>
            </a:r>
            <a:r>
              <a:rPr lang="ru-RU" i="1" u="sng" dirty="0" smtClean="0">
                <a:solidFill>
                  <a:srgbClr val="002060"/>
                </a:solidFill>
              </a:rPr>
              <a:t>2100 </a:t>
            </a:r>
            <a:r>
              <a:rPr lang="ru-RU" i="1" u="sng" dirty="0">
                <a:solidFill>
                  <a:srgbClr val="002060"/>
                </a:solidFill>
              </a:rPr>
              <a:t>чел.</a:t>
            </a:r>
          </a:p>
        </p:txBody>
      </p:sp>
    </p:spTree>
    <p:extLst>
      <p:ext uri="{BB962C8B-B14F-4D97-AF65-F5344CB8AC3E}">
        <p14:creationId xmlns:p14="http://schemas.microsoft.com/office/powerpoint/2010/main" val="253274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OKO_Logo.em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64" y="266177"/>
            <a:ext cx="2376264" cy="1080120"/>
          </a:xfrm>
          <a:prstGeom prst="rect">
            <a:avLst/>
          </a:prstGeom>
          <a:noFill/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3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 декабря  18:00 состоялось открытие выставки-трилогии живописных работ </a:t>
            </a:r>
            <a:r>
              <a:rPr lang="ru-RU" sz="3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петербургского </a:t>
            </a:r>
            <a:r>
              <a:rPr lang="ru-RU" sz="3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художника Максима </a:t>
            </a:r>
            <a:r>
              <a:rPr lang="ru-RU" sz="3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Бови</a:t>
            </a:r>
            <a:r>
              <a:rPr lang="ru-RU" sz="3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3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 декабря 16:00 состоялось торжественное открытие Рождественских </a:t>
            </a:r>
            <a:r>
              <a:rPr lang="ru-RU" sz="3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образовательных </a:t>
            </a:r>
            <a:r>
              <a:rPr lang="ru-RU" sz="3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чтений в Санкт-Петербурге.</a:t>
            </a:r>
          </a:p>
          <a:p>
            <a:r>
              <a:rPr lang="ru-RU" sz="3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 декабря 17:00 прошел мастер-класс для педагогов петербургского режиссера и </a:t>
            </a:r>
            <a:r>
              <a:rPr lang="ru-RU" sz="3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продюсера </a:t>
            </a:r>
            <a:r>
              <a:rPr lang="ru-RU" sz="3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Алены  </a:t>
            </a:r>
            <a:r>
              <a:rPr lang="ru-RU" sz="3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Поликовской</a:t>
            </a:r>
            <a:r>
              <a:rPr lang="ru-RU" sz="3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с презентацией мультимедийных и </a:t>
            </a:r>
            <a:r>
              <a:rPr lang="ru-RU" sz="3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телевизионных </a:t>
            </a:r>
            <a:r>
              <a:rPr lang="ru-RU" sz="3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проектов «Православный мир России», «Жизнь за веру». Музыкальным украшением стало </a:t>
            </a:r>
            <a:r>
              <a:rPr lang="ru-RU" sz="3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выступление </a:t>
            </a:r>
            <a:r>
              <a:rPr lang="ru-RU" sz="3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Женского хора Музыкального училища им. </a:t>
            </a:r>
            <a:r>
              <a:rPr lang="ru-RU" sz="3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Н.Римского</a:t>
            </a:r>
            <a:r>
              <a:rPr lang="ru-RU" sz="3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-Корсакова под управлением </a:t>
            </a:r>
            <a:r>
              <a:rPr lang="ru-RU" sz="3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Сергея </a:t>
            </a:r>
            <a:r>
              <a:rPr lang="ru-RU" sz="3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Екимова и Студенческого оркестра Санкт-Петербургской консерватории под управлением ректора консерватории Алексея Васильева.</a:t>
            </a:r>
          </a:p>
          <a:p>
            <a:r>
              <a:rPr lang="ru-RU" sz="3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18 декабря 17:00 в рамках закрытия проекта «Заступники столетий» прошел  интерактивный мастер-класс программы «Организация экскурсионно-паломнической деятельности» Центра подготовки церковных специалистов при </a:t>
            </a:r>
            <a:r>
              <a:rPr lang="ru-RU" sz="3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СПбДА</a:t>
            </a:r>
            <a:r>
              <a:rPr lang="ru-RU" sz="3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523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8364" y="1124744"/>
            <a:ext cx="8686800" cy="122413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Духовно-просветительский художественно-музыкальный проект «Заступники столетий»</a:t>
            </a:r>
          </a:p>
          <a:p>
            <a:pPr marL="0" lvl="0" indent="0" algn="ctr">
              <a:lnSpc>
                <a:spcPct val="150000"/>
              </a:lnSpc>
              <a:buClr>
                <a:srgbClr val="F0A22E"/>
              </a:buClr>
              <a:buNone/>
            </a:pPr>
            <a:r>
              <a:rPr lang="ru-RU" sz="1800" b="1" i="1" dirty="0">
                <a:solidFill>
                  <a:srgbClr val="4E3B30"/>
                </a:solidFill>
                <a:latin typeface="Times New Roman"/>
                <a:ea typeface="Times New Roman"/>
              </a:rPr>
              <a:t>Общий объем затрат на подготовку и проведение мероприятия </a:t>
            </a:r>
            <a:endParaRPr lang="ru-RU" sz="1800" b="1" i="1" dirty="0">
              <a:solidFill>
                <a:srgbClr val="002060"/>
              </a:solidFill>
            </a:endParaRPr>
          </a:p>
          <a:p>
            <a:pPr marL="0" lvl="0" indent="0" algn="ctr">
              <a:lnSpc>
                <a:spcPct val="150000"/>
              </a:lnSpc>
              <a:buClr>
                <a:srgbClr val="F0A22E"/>
              </a:buClr>
              <a:buNone/>
            </a:pPr>
            <a:endParaRPr lang="ru-RU" sz="1800" b="1" i="1" dirty="0">
              <a:solidFill>
                <a:srgbClr val="002060"/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ru-RU" sz="1800" b="1" i="1" dirty="0" smtClean="0">
              <a:solidFill>
                <a:srgbClr val="002060"/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ru-RU" sz="1800" b="1" i="1" dirty="0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  <a:buAutoNum type="arabicPeriod"/>
            </a:pPr>
            <a:endParaRPr lang="ru-RU" sz="1400" b="1" i="1" dirty="0" smtClean="0">
              <a:solidFill>
                <a:srgbClr val="002060"/>
              </a:solidFill>
            </a:endParaRPr>
          </a:p>
        </p:txBody>
      </p:sp>
      <p:pic>
        <p:nvPicPr>
          <p:cNvPr id="4" name="Рисунок 3" descr="OKO_Logo.em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64" y="266177"/>
            <a:ext cx="2376264" cy="108012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94509" y="57916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u="sng" dirty="0" smtClean="0">
                <a:solidFill>
                  <a:srgbClr val="002060"/>
                </a:solidFill>
              </a:rPr>
              <a:t>.</a:t>
            </a:r>
            <a:endParaRPr lang="ru-RU" i="1" u="sng" dirty="0">
              <a:solidFill>
                <a:srgbClr val="00206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222850"/>
              </p:ext>
            </p:extLst>
          </p:nvPr>
        </p:nvGraphicFramePr>
        <p:xfrm>
          <a:off x="1331640" y="2348880"/>
          <a:ext cx="6995041" cy="3249813"/>
        </p:xfrm>
        <a:graphic>
          <a:graphicData uri="http://schemas.openxmlformats.org/drawingml/2006/table">
            <a:tbl>
              <a:tblPr firstRow="1" firstCol="1" bandRow="1"/>
              <a:tblGrid>
                <a:gridCol w="840596"/>
                <a:gridCol w="3822277"/>
                <a:gridCol w="2332168"/>
              </a:tblGrid>
              <a:tr h="4727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b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п/п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Вид затрат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Сумма, руб.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Оплата услуг по обеспечению мероприятия сценическими и другими конструкциями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300 000 руб.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Оплата услуг артистов, творческих специалистов и участников творческих коллективов, участвующих в мероприятии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120 000 руб.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5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Оплата услуг административно-хозяйственного и технического персонала, иных специалистов, привлекаемых в связи с проведением мероприятий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50 000 руб.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7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Разработка и изготовление полиграфической продукции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30 000 руб.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6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ИТОГО: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500 000 руб.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87624" y="5791619"/>
            <a:ext cx="646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b="1" i="1" dirty="0" err="1">
                <a:solidFill>
                  <a:srgbClr val="A5644E">
                    <a:lumMod val="50000"/>
                  </a:srgbClr>
                </a:solidFill>
                <a:latin typeface="Times New Roman"/>
                <a:ea typeface="Times New Roman"/>
              </a:rPr>
              <a:t>Соорганизаторы</a:t>
            </a:r>
            <a:r>
              <a:rPr lang="ru-RU" b="1" i="1" dirty="0">
                <a:solidFill>
                  <a:srgbClr val="A5644E">
                    <a:lumMod val="50000"/>
                  </a:srgbClr>
                </a:solidFill>
                <a:latin typeface="Times New Roman"/>
                <a:ea typeface="Times New Roman"/>
              </a:rPr>
              <a:t>: </a:t>
            </a:r>
            <a:r>
              <a:rPr lang="ru-RU" i="1" dirty="0">
                <a:solidFill>
                  <a:srgbClr val="A5644E">
                    <a:lumMod val="50000"/>
                  </a:srgbClr>
                </a:solidFill>
                <a:latin typeface="Times New Roman"/>
                <a:ea typeface="Times New Roman"/>
              </a:rPr>
              <a:t>Комитет по культуре г. Санкт-Петербурга,</a:t>
            </a:r>
          </a:p>
          <a:p>
            <a:pPr lvl="0"/>
            <a:r>
              <a:rPr lang="ru-RU" i="1" smtClean="0">
                <a:solidFill>
                  <a:srgbClr val="A5644E">
                    <a:lumMod val="50000"/>
                  </a:srgbClr>
                </a:solidFill>
                <a:latin typeface="Times New Roman"/>
                <a:ea typeface="Times New Roman"/>
              </a:rPr>
              <a:t>Совет </a:t>
            </a:r>
            <a:r>
              <a:rPr lang="ru-RU" i="1" dirty="0">
                <a:solidFill>
                  <a:srgbClr val="A5644E">
                    <a:lumMod val="50000"/>
                  </a:srgbClr>
                </a:solidFill>
                <a:latin typeface="Times New Roman"/>
                <a:ea typeface="Times New Roman"/>
              </a:rPr>
              <a:t>по культуре </a:t>
            </a:r>
            <a:r>
              <a:rPr lang="ru-RU" i="1" dirty="0">
                <a:solidFill>
                  <a:srgbClr val="A5644E">
                    <a:lumMod val="50000"/>
                  </a:srgbClr>
                </a:solidFill>
                <a:latin typeface="Times New Roman"/>
              </a:rPr>
              <a:t>Санкт-Петербургской епархии.</a:t>
            </a:r>
            <a:endParaRPr lang="ru-RU" i="1" dirty="0">
              <a:solidFill>
                <a:srgbClr val="A5644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52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8364" y="1124744"/>
            <a:ext cx="8686800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Духовно-просветительский художественно-музыкальный проект «Заступники столетий»</a:t>
            </a:r>
          </a:p>
          <a:p>
            <a:pPr marL="0" indent="0" algn="ctr">
              <a:lnSpc>
                <a:spcPct val="150000"/>
              </a:lnSpc>
              <a:buNone/>
            </a:pPr>
            <a:endParaRPr lang="ru-RU" sz="1800" b="1" i="1" dirty="0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  <a:buAutoNum type="arabicPeriod"/>
            </a:pPr>
            <a:endParaRPr lang="ru-RU" sz="1400" b="1" i="1" dirty="0" smtClean="0">
              <a:solidFill>
                <a:srgbClr val="002060"/>
              </a:solidFill>
            </a:endParaRPr>
          </a:p>
        </p:txBody>
      </p:sp>
      <p:pic>
        <p:nvPicPr>
          <p:cNvPr id="4" name="Рисунок 3" descr="OKO_Logo.em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64" y="266177"/>
            <a:ext cx="2376264" cy="1080120"/>
          </a:xfrm>
          <a:prstGeom prst="rect">
            <a:avLst/>
          </a:prstGeom>
          <a:noFill/>
        </p:spPr>
      </p:pic>
      <p:pic>
        <p:nvPicPr>
          <p:cNvPr id="6149" name="Picture 5" descr="D:\катя работа\проекты 2017\заступники столетий\понедельник\Заступники столетий\14 декабря 2017 г. Открытие Рождественских чтений\Женский хор муз. уч. им. Н.А. Римского – Корсаков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855">
            <a:off x="387129" y="2706329"/>
            <a:ext cx="5049125" cy="327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847100"/>
            <a:ext cx="5243790" cy="398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994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8364" y="1124744"/>
            <a:ext cx="8686800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Духовно-просветительский художественно-музыкальный проект «Заступники столетий»</a:t>
            </a:r>
          </a:p>
          <a:p>
            <a:pPr marL="0" indent="0" algn="ctr">
              <a:lnSpc>
                <a:spcPct val="150000"/>
              </a:lnSpc>
              <a:buNone/>
            </a:pPr>
            <a:endParaRPr lang="ru-RU" sz="1800" b="1" i="1" dirty="0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  <a:buAutoNum type="arabicPeriod"/>
            </a:pPr>
            <a:endParaRPr lang="ru-RU" sz="1400" b="1" i="1" dirty="0" smtClean="0">
              <a:solidFill>
                <a:srgbClr val="002060"/>
              </a:solidFill>
            </a:endParaRPr>
          </a:p>
        </p:txBody>
      </p:sp>
      <p:pic>
        <p:nvPicPr>
          <p:cNvPr id="4" name="Рисунок 3" descr="OKO_Logo.em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64" y="266177"/>
            <a:ext cx="2376264" cy="1080120"/>
          </a:xfrm>
          <a:prstGeom prst="rect">
            <a:avLst/>
          </a:prstGeom>
          <a:noFill/>
        </p:spPr>
      </p:pic>
      <p:pic>
        <p:nvPicPr>
          <p:cNvPr id="7170" name="Picture 2" descr="D:\катя работа\проекты 2017\заступники столетий\понедельник\Заступники столетий\15 декабря 2017 г. Мастер-класс Алены Поликовской\Мастер-класс режиссера Алены Поликовско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575">
            <a:off x="158705" y="2353754"/>
            <a:ext cx="5051844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катя работа\проекты 2017\заступники столетий\понедельник\Заступники столетий\18 декабря 2017 г. Закрытие проекта Заступники столетий\Детский хор Санкт-Петербургской епархии под упр. Валентины Королевой 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0818">
            <a:off x="4744809" y="3021438"/>
            <a:ext cx="4379979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49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8364" y="1124745"/>
            <a:ext cx="8686800" cy="12241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Финансовый отчет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Всего за 2017 г. денежные поступления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14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4" name="Рисунок 3" descr="OKO_Logo.em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64" y="266177"/>
            <a:ext cx="2376264" cy="1080120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768" y="2420888"/>
            <a:ext cx="6944632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22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70" y="1113415"/>
            <a:ext cx="9103684" cy="5733256"/>
          </a:xfr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РЕКВИЗИТЫ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Полное </a:t>
            </a:r>
            <a:r>
              <a:rPr kumimoji="0" 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наименование: благотворительный </a:t>
            </a:r>
            <a:r>
              <a:rPr kumimoji="0" lang="ru-RU" sz="1600" b="1" i="1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фонд «Отечество. Культура. Образование.»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Сокращенное наименование: БФ «ОКО»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ИНН </a:t>
            </a:r>
            <a:r>
              <a:rPr kumimoji="0" 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7806290756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КПП </a:t>
            </a:r>
            <a:r>
              <a:rPr kumimoji="0" lang="ru-RU" sz="1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780601001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ОГРН 1137800006398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Адрес (юр/почт): 195248, г. Санкт - Петербург, </a:t>
            </a:r>
            <a:r>
              <a:rPr kumimoji="0" lang="ru-RU" sz="16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Ириновский</a:t>
            </a:r>
            <a:r>
              <a:rPr kumimoji="0" lang="ru-RU" sz="1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пр., д.2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р/счет </a:t>
            </a:r>
            <a:r>
              <a:rPr kumimoji="0" 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40703810910000000345 в </a:t>
            </a:r>
            <a:r>
              <a:rPr kumimoji="0" lang="ru-RU" sz="1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Филиале ОПЕРУ ОАО Банк ВТБ в Санкт </a:t>
            </a:r>
            <a:r>
              <a:rPr kumimoji="0" 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– Петербурге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г</a:t>
            </a:r>
            <a:r>
              <a:rPr kumimoji="0" lang="ru-RU" sz="1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. Санкт-Петербург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к/счет </a:t>
            </a:r>
            <a:r>
              <a:rPr kumimoji="0" 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30101810200000000704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ru-RU" sz="1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БИК 044030704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ОГРН 1137800006398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ОКТМО 40351000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ОКПО 27459962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ОКАТО </a:t>
            </a:r>
            <a:r>
              <a:rPr kumimoji="0" lang="ru-RU" sz="1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40278564000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Председатель Правления Фонда </a:t>
            </a:r>
            <a:r>
              <a:rPr kumimoji="0" 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: Макаров </a:t>
            </a:r>
            <a:r>
              <a:rPr kumimoji="0" lang="ru-RU" sz="1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Илья Владимирович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Тел. (812) </a:t>
            </a:r>
            <a:r>
              <a:rPr kumimoji="0" 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222-43-86 Моб</a:t>
            </a:r>
            <a:r>
              <a:rPr kumimoji="0" lang="ru-RU" sz="1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. тел. 8 921 300 82 </a:t>
            </a:r>
            <a:r>
              <a:rPr kumimoji="0" 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40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е-</a:t>
            </a:r>
            <a:r>
              <a:rPr kumimoji="0" lang="en-US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mail</a:t>
            </a:r>
            <a:r>
              <a:rPr kumimoji="0" 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: </a:t>
            </a:r>
            <a:r>
              <a:rPr kumimoji="0" lang="en-US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im@eoro.ru</a:t>
            </a:r>
            <a:endParaRPr kumimoji="0" lang="ru-RU" sz="1600" b="1" i="1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Сайт в интернете: </a:t>
            </a: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http://bf-oko.pravorg.ru</a:t>
            </a:r>
            <a:endParaRPr kumimoji="0" lang="ru-RU" sz="1600" b="1" i="1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16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4" name="Рисунок 3" descr="OKO_Logo.em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64" y="266177"/>
            <a:ext cx="2376264" cy="1080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861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Наша команда</a:t>
            </a:r>
          </a:p>
          <a:p>
            <a:pPr marL="0" indent="0" algn="ctr">
              <a:buNone/>
            </a:pP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OKO_Logo.em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64" y="266177"/>
            <a:ext cx="2376264" cy="1080120"/>
          </a:xfrm>
          <a:prstGeom prst="rect">
            <a:avLst/>
          </a:prstGeom>
          <a:noFill/>
        </p:spPr>
      </p:pic>
      <p:pic>
        <p:nvPicPr>
          <p:cNvPr id="2050" name="Picture 2" descr="C:\Users\Катя\Desktop\Новая папка\Илья Макаров Руководитель проект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39"/>
            <a:ext cx="1781985" cy="217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Катя\Desktop\Новая папка\fO6iFaEY44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293096"/>
            <a:ext cx="239557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5776" y="2740278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</a:rPr>
              <a:t>Председатель Правления фонда - 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Макаров Илья  Владимирович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0153" y="4976008"/>
            <a:ext cx="443749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i="1" dirty="0" smtClean="0">
                <a:solidFill>
                  <a:srgbClr val="002060"/>
                </a:solidFill>
              </a:rPr>
              <a:t>Главный Помощник </a:t>
            </a:r>
          </a:p>
          <a:p>
            <a:pPr algn="r"/>
            <a:r>
              <a:rPr lang="ru-RU" sz="2400" i="1" dirty="0" smtClean="0">
                <a:solidFill>
                  <a:srgbClr val="002060"/>
                </a:solidFill>
              </a:rPr>
              <a:t>Председателя Правления -</a:t>
            </a:r>
          </a:p>
          <a:p>
            <a:pPr algn="r"/>
            <a:r>
              <a:rPr lang="ru-RU" sz="2400" b="1" i="1" dirty="0" err="1" smtClean="0">
                <a:solidFill>
                  <a:srgbClr val="002060"/>
                </a:solidFill>
              </a:rPr>
              <a:t>Ляпустин</a:t>
            </a:r>
            <a:r>
              <a:rPr lang="ru-RU" sz="2400" b="1" i="1" dirty="0" smtClean="0">
                <a:solidFill>
                  <a:srgbClr val="002060"/>
                </a:solidFill>
              </a:rPr>
              <a:t> Евгений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572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Наша команда</a:t>
            </a:r>
          </a:p>
          <a:p>
            <a:pPr marL="0" indent="0" algn="ctr">
              <a:buNone/>
            </a:pP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OKO_Logo.em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64" y="266177"/>
            <a:ext cx="2376264" cy="1080120"/>
          </a:xfrm>
          <a:prstGeom prst="rect">
            <a:avLst/>
          </a:prstGeom>
          <a:noFill/>
        </p:spPr>
      </p:pic>
      <p:pic>
        <p:nvPicPr>
          <p:cNvPr id="3074" name="Picture 2" descr="C:\Users\Катя\Desktop\Новая папка\IMG_77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1"/>
            <a:ext cx="177553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48521" y="2612812"/>
            <a:ext cx="58301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</a:rPr>
              <a:t>Координатор концертных программ и</a:t>
            </a:r>
          </a:p>
          <a:p>
            <a:r>
              <a:rPr lang="ru-RU" sz="2400" i="1" dirty="0" smtClean="0">
                <a:solidFill>
                  <a:srgbClr val="002060"/>
                </a:solidFill>
              </a:rPr>
              <a:t> мероприятий -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Герасимов Юрий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97092" y="5229200"/>
            <a:ext cx="40105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i="1" dirty="0" smtClean="0">
                <a:solidFill>
                  <a:srgbClr val="002060"/>
                </a:solidFill>
              </a:rPr>
              <a:t>Пресс-секретарь фонда –</a:t>
            </a:r>
          </a:p>
          <a:p>
            <a:pPr algn="r"/>
            <a:r>
              <a:rPr lang="ru-RU" sz="2400" b="1" i="1" dirty="0" err="1" smtClean="0">
                <a:solidFill>
                  <a:srgbClr val="002060"/>
                </a:solidFill>
              </a:rPr>
              <a:t>Яноевская</a:t>
            </a:r>
            <a:r>
              <a:rPr lang="ru-RU" sz="2400" b="1" i="1" dirty="0" smtClean="0">
                <a:solidFill>
                  <a:srgbClr val="002060"/>
                </a:solidFill>
              </a:rPr>
              <a:t> Ксения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Катя\Desktop\Новая папка\Фото-e144050742068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293096"/>
            <a:ext cx="2034499" cy="223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09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Наша команда</a:t>
            </a:r>
          </a:p>
          <a:p>
            <a:pPr marL="0" indent="0" algn="ctr">
              <a:buNone/>
            </a:pP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OKO_Logo.em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64" y="266177"/>
            <a:ext cx="2376264" cy="1080120"/>
          </a:xfrm>
          <a:prstGeom prst="rect">
            <a:avLst/>
          </a:prstGeom>
          <a:noFill/>
        </p:spPr>
      </p:pic>
      <p:pic>
        <p:nvPicPr>
          <p:cNvPr id="3075" name="Picture 3" descr="C:\Users\Катя\Desktop\Новая папка\RAsGbIkJNr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221088"/>
            <a:ext cx="2548542" cy="241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48521" y="2612812"/>
            <a:ext cx="43252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</a:rPr>
              <a:t>Контент-менеджер фонда -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Белов Сергей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5736" y="5229200"/>
            <a:ext cx="38118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i="1" dirty="0" smtClean="0">
                <a:solidFill>
                  <a:srgbClr val="002060"/>
                </a:solidFill>
              </a:rPr>
              <a:t>Бухгалтер фонда –</a:t>
            </a:r>
          </a:p>
          <a:p>
            <a:pPr algn="r"/>
            <a:r>
              <a:rPr lang="ru-RU" sz="2400" b="1" i="1" dirty="0" smtClean="0">
                <a:solidFill>
                  <a:srgbClr val="002060"/>
                </a:solidFill>
              </a:rPr>
              <a:t>Герасимова Екатерина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Катя\Desktop\Новая папка\nBU3GHOKfH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97" y="2230373"/>
            <a:ext cx="2104598" cy="213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68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800" b="1" i="1" u="sng" dirty="0" smtClean="0">
                <a:solidFill>
                  <a:srgbClr val="002060"/>
                </a:solidFill>
              </a:rPr>
              <a:t>Реализованные проекты</a:t>
            </a:r>
          </a:p>
          <a:p>
            <a:pPr algn="just">
              <a:lnSpc>
                <a:spcPct val="150000"/>
              </a:lnSpc>
              <a:buAutoNum type="arabicPeriod"/>
            </a:pPr>
            <a:r>
              <a:rPr lang="ru-RU" sz="1800" b="1" i="1" dirty="0" smtClean="0">
                <a:solidFill>
                  <a:srgbClr val="002060"/>
                </a:solidFill>
              </a:rPr>
              <a:t>Музыкальный </a:t>
            </a:r>
            <a:r>
              <a:rPr lang="ru-RU" sz="1800" b="1" i="1" dirty="0">
                <a:solidFill>
                  <a:srgbClr val="002060"/>
                </a:solidFill>
              </a:rPr>
              <a:t>проект ««Апостолы тысячелетий</a:t>
            </a:r>
            <a:r>
              <a:rPr lang="ru-RU" sz="1800" b="1" i="1" dirty="0" smtClean="0">
                <a:solidFill>
                  <a:srgbClr val="002060"/>
                </a:solidFill>
              </a:rPr>
              <a:t>»</a:t>
            </a:r>
          </a:p>
          <a:p>
            <a:pPr algn="just">
              <a:lnSpc>
                <a:spcPct val="150000"/>
              </a:lnSpc>
              <a:buAutoNum type="arabicPeriod"/>
            </a:pPr>
            <a:r>
              <a:rPr lang="ru-RU" sz="1800" b="1" i="1" dirty="0">
                <a:solidFill>
                  <a:srgbClr val="002060"/>
                </a:solidFill>
              </a:rPr>
              <a:t>Издание </a:t>
            </a:r>
            <a:r>
              <a:rPr lang="ru-RU" sz="1800" b="1" i="1" dirty="0" smtClean="0">
                <a:solidFill>
                  <a:srgbClr val="002060"/>
                </a:solidFill>
              </a:rPr>
              <a:t>книги </a:t>
            </a:r>
            <a:r>
              <a:rPr lang="ru-RU" sz="1800" b="1" i="1" dirty="0">
                <a:solidFill>
                  <a:srgbClr val="002060"/>
                </a:solidFill>
              </a:rPr>
              <a:t>"Священномученик митрополит Петроградский и </a:t>
            </a:r>
            <a:r>
              <a:rPr lang="ru-RU" sz="1800" b="1" i="1" dirty="0" err="1">
                <a:solidFill>
                  <a:srgbClr val="002060"/>
                </a:solidFill>
              </a:rPr>
              <a:t>Гдовский</a:t>
            </a:r>
            <a:r>
              <a:rPr lang="ru-RU" sz="1800" b="1" i="1" dirty="0">
                <a:solidFill>
                  <a:srgbClr val="002060"/>
                </a:solidFill>
              </a:rPr>
              <a:t> </a:t>
            </a:r>
            <a:r>
              <a:rPr lang="ru-RU" sz="1800" b="1" i="1" dirty="0" smtClean="0">
                <a:solidFill>
                  <a:srgbClr val="002060"/>
                </a:solidFill>
              </a:rPr>
              <a:t>СЕРАФИМ»</a:t>
            </a:r>
          </a:p>
          <a:p>
            <a:pPr algn="just">
              <a:lnSpc>
                <a:spcPct val="150000"/>
              </a:lnSpc>
              <a:buAutoNum type="arabicPeriod"/>
            </a:pPr>
            <a:r>
              <a:rPr lang="ru-RU" sz="1800" b="1" i="1" dirty="0">
                <a:solidFill>
                  <a:srgbClr val="002060"/>
                </a:solidFill>
              </a:rPr>
              <a:t>Музыкальный проект «Перезвоны столетий: 1917–2017» </a:t>
            </a:r>
            <a:endParaRPr lang="ru-RU" sz="1800" b="1" i="1" dirty="0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  <a:buAutoNum type="arabicPeriod"/>
            </a:pPr>
            <a:r>
              <a:rPr lang="ru-RU" sz="1800" b="1" i="1" dirty="0" smtClean="0">
                <a:solidFill>
                  <a:srgbClr val="002060"/>
                </a:solidFill>
              </a:rPr>
              <a:t>Духовно-просветительский художественно-музыкальный проект «Заступники столетий»</a:t>
            </a:r>
          </a:p>
          <a:p>
            <a:pPr algn="just">
              <a:lnSpc>
                <a:spcPct val="150000"/>
              </a:lnSpc>
              <a:buAutoNum type="arabicPeriod"/>
            </a:pPr>
            <a:endParaRPr lang="ru-RU" sz="1400" b="1" i="1" dirty="0" smtClean="0">
              <a:solidFill>
                <a:srgbClr val="002060"/>
              </a:solidFill>
            </a:endParaRPr>
          </a:p>
        </p:txBody>
      </p:sp>
      <p:pic>
        <p:nvPicPr>
          <p:cNvPr id="4" name="Рисунок 3" descr="OKO_Logo.em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64" y="266177"/>
            <a:ext cx="2376264" cy="1080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923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8364" y="1052736"/>
            <a:ext cx="8686800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Музыкальный </a:t>
            </a:r>
            <a:r>
              <a:rPr lang="ru-RU" sz="1800" b="1" i="1" dirty="0">
                <a:solidFill>
                  <a:srgbClr val="002060"/>
                </a:solidFill>
              </a:rPr>
              <a:t>проект ««Апостолы тысячелетий</a:t>
            </a:r>
            <a:r>
              <a:rPr lang="ru-RU" sz="1800" b="1" i="1" dirty="0" smtClean="0">
                <a:solidFill>
                  <a:srgbClr val="002060"/>
                </a:solidFill>
              </a:rPr>
              <a:t>»</a:t>
            </a:r>
          </a:p>
          <a:p>
            <a:pPr algn="just">
              <a:lnSpc>
                <a:spcPct val="150000"/>
              </a:lnSpc>
              <a:buAutoNum type="arabicPeriod"/>
            </a:pPr>
            <a:endParaRPr lang="ru-RU" sz="1400" b="1" i="1" dirty="0" smtClean="0">
              <a:solidFill>
                <a:srgbClr val="002060"/>
              </a:solidFill>
            </a:endParaRPr>
          </a:p>
        </p:txBody>
      </p:sp>
      <p:pic>
        <p:nvPicPr>
          <p:cNvPr id="4" name="Рисунок 3" descr="OKO_Logo.em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64" y="266177"/>
            <a:ext cx="2376264" cy="108012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7504" y="1556792"/>
            <a:ext cx="56166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>
                <a:solidFill>
                  <a:srgbClr val="002060"/>
                </a:solidFill>
              </a:rPr>
              <a:t>В рамках празднования 1950-летия преставления </a:t>
            </a:r>
            <a:r>
              <a:rPr lang="ru-RU" i="1" dirty="0" err="1" smtClean="0">
                <a:solidFill>
                  <a:srgbClr val="002060"/>
                </a:solidFill>
              </a:rPr>
              <a:t>первоверховных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>
                <a:solidFill>
                  <a:srgbClr val="002060"/>
                </a:solidFill>
              </a:rPr>
              <a:t>апостолов Петра и Павла 12 </a:t>
            </a:r>
            <a:r>
              <a:rPr lang="ru-RU" i="1" dirty="0" smtClean="0">
                <a:solidFill>
                  <a:srgbClr val="002060"/>
                </a:solidFill>
              </a:rPr>
              <a:t>июля 2017г. в </a:t>
            </a:r>
            <a:r>
              <a:rPr lang="ru-RU" i="1" dirty="0">
                <a:solidFill>
                  <a:srgbClr val="002060"/>
                </a:solidFill>
              </a:rPr>
              <a:t>Государственной академической капелле </a:t>
            </a:r>
            <a:r>
              <a:rPr lang="ru-RU" i="1" dirty="0" smtClean="0">
                <a:solidFill>
                  <a:srgbClr val="002060"/>
                </a:solidFill>
              </a:rPr>
              <a:t>состоялся концерт «Апостолы тысячелетий».</a:t>
            </a:r>
          </a:p>
          <a:p>
            <a:pPr algn="just"/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C:\Users\Катя\Desktop\Новая папка\MAR23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918" y="2780928"/>
            <a:ext cx="5758044" cy="3829325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94924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0959" y="1196752"/>
            <a:ext cx="8686800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Музыкальный </a:t>
            </a:r>
            <a:r>
              <a:rPr lang="ru-RU" sz="1800" b="1" i="1" dirty="0">
                <a:solidFill>
                  <a:srgbClr val="002060"/>
                </a:solidFill>
              </a:rPr>
              <a:t>проект ««Апостолы тысячелетий</a:t>
            </a:r>
            <a:r>
              <a:rPr lang="ru-RU" sz="1800" b="1" i="1" dirty="0" smtClean="0">
                <a:solidFill>
                  <a:srgbClr val="002060"/>
                </a:solidFill>
              </a:rPr>
              <a:t>»</a:t>
            </a:r>
          </a:p>
          <a:p>
            <a:pPr algn="just">
              <a:lnSpc>
                <a:spcPct val="150000"/>
              </a:lnSpc>
              <a:buAutoNum type="arabicPeriod"/>
            </a:pPr>
            <a:endParaRPr lang="ru-RU" sz="1400" b="1" i="1" dirty="0" smtClean="0">
              <a:solidFill>
                <a:srgbClr val="002060"/>
              </a:solidFill>
            </a:endParaRPr>
          </a:p>
        </p:txBody>
      </p:sp>
      <p:pic>
        <p:nvPicPr>
          <p:cNvPr id="4" name="Рисунок 3" descr="OKO_Logo.em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64" y="266177"/>
            <a:ext cx="2376264" cy="108012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331640" y="1342996"/>
            <a:ext cx="65527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 lvl="0" algn="just"/>
            <a:endParaRPr lang="ru-RU" i="1" dirty="0">
              <a:solidFill>
                <a:srgbClr val="002060"/>
              </a:solidFill>
            </a:endParaRPr>
          </a:p>
          <a:p>
            <a:pPr marL="108000" lvl="0" algn="just"/>
            <a:r>
              <a:rPr lang="ru-RU" i="1" dirty="0" smtClean="0">
                <a:solidFill>
                  <a:srgbClr val="002060"/>
                </a:solidFill>
              </a:rPr>
              <a:t>        С </a:t>
            </a:r>
            <a:r>
              <a:rPr lang="ru-RU" i="1" dirty="0">
                <a:solidFill>
                  <a:srgbClr val="002060"/>
                </a:solidFill>
              </a:rPr>
              <a:t>произведениями мирового музыкального наследия выступили Хор духовенства Санкт-Петербургской митрополии,</a:t>
            </a:r>
          </a:p>
          <a:p>
            <a:pPr marL="108000" lvl="0" algn="just"/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smtClean="0">
                <a:solidFill>
                  <a:srgbClr val="002060"/>
                </a:solidFill>
              </a:rPr>
              <a:t>      Большой </a:t>
            </a:r>
            <a:r>
              <a:rPr lang="ru-RU" i="1" dirty="0">
                <a:solidFill>
                  <a:srgbClr val="002060"/>
                </a:solidFill>
              </a:rPr>
              <a:t>симфонический оркестр Северо-Запада, </a:t>
            </a:r>
          </a:p>
          <a:p>
            <a:pPr marL="108000" lvl="0" algn="just"/>
            <a:r>
              <a:rPr lang="ru-RU" i="1" dirty="0">
                <a:solidFill>
                  <a:srgbClr val="002060"/>
                </a:solidFill>
              </a:rPr>
              <a:t>Детский хор школы искусств имени Михаила Глинки и </a:t>
            </a:r>
          </a:p>
          <a:p>
            <a:pPr marL="108000" lvl="0" algn="just"/>
            <a:r>
              <a:rPr lang="ru-RU" i="1" dirty="0">
                <a:solidFill>
                  <a:srgbClr val="002060"/>
                </a:solidFill>
              </a:rPr>
              <a:t>участники III Международного фестиваля "Петровские дни".</a:t>
            </a:r>
          </a:p>
          <a:p>
            <a:pPr marL="108000" lvl="0" algn="just"/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smtClean="0">
                <a:solidFill>
                  <a:srgbClr val="002060"/>
                </a:solidFill>
              </a:rPr>
              <a:t>      Вели </a:t>
            </a:r>
            <a:r>
              <a:rPr lang="ru-RU" i="1" dirty="0">
                <a:solidFill>
                  <a:srgbClr val="002060"/>
                </a:solidFill>
              </a:rPr>
              <a:t>концерт заслуженная артистка России Анастасия Мельникова и народный артист РФ Александр </a:t>
            </a:r>
            <a:r>
              <a:rPr lang="ru-RU" i="1" dirty="0" err="1">
                <a:solidFill>
                  <a:srgbClr val="002060"/>
                </a:solidFill>
              </a:rPr>
              <a:t>Галибин</a:t>
            </a:r>
            <a:r>
              <a:rPr lang="ru-RU" i="1" dirty="0">
                <a:solidFill>
                  <a:srgbClr val="002060"/>
                </a:solidFill>
              </a:rPr>
              <a:t>. </a:t>
            </a:r>
          </a:p>
          <a:p>
            <a:pPr marL="108000" lvl="0" algn="just"/>
            <a:r>
              <a:rPr lang="ru-RU" i="1" dirty="0">
                <a:solidFill>
                  <a:srgbClr val="002060"/>
                </a:solidFill>
              </a:rPr>
              <a:t>Сцену украсило изображение апостолов Петра и Павла художника Максима </a:t>
            </a:r>
            <a:r>
              <a:rPr lang="ru-RU" i="1" dirty="0" err="1">
                <a:solidFill>
                  <a:srgbClr val="002060"/>
                </a:solidFill>
              </a:rPr>
              <a:t>Бови</a:t>
            </a:r>
            <a:r>
              <a:rPr lang="ru-RU" i="1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36576" y="5031619"/>
            <a:ext cx="4774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u="sng" dirty="0" smtClean="0">
                <a:solidFill>
                  <a:srgbClr val="002060"/>
                </a:solidFill>
              </a:rPr>
              <a:t>География проекта: г. Санкт-Петербург</a:t>
            </a:r>
          </a:p>
          <a:p>
            <a:r>
              <a:rPr lang="ru-RU" i="1" u="sng" dirty="0" smtClean="0">
                <a:solidFill>
                  <a:srgbClr val="002060"/>
                </a:solidFill>
              </a:rPr>
              <a:t>Количество </a:t>
            </a:r>
            <a:r>
              <a:rPr lang="ru-RU" i="1" u="sng" dirty="0" err="1" smtClean="0">
                <a:solidFill>
                  <a:srgbClr val="002060"/>
                </a:solidFill>
              </a:rPr>
              <a:t>благополучателей</a:t>
            </a:r>
            <a:r>
              <a:rPr lang="ru-RU" i="1" u="sng" dirty="0" smtClean="0">
                <a:solidFill>
                  <a:srgbClr val="002060"/>
                </a:solidFill>
              </a:rPr>
              <a:t>: 800 чел.</a:t>
            </a:r>
          </a:p>
        </p:txBody>
      </p:sp>
    </p:spTree>
    <p:extLst>
      <p:ext uri="{BB962C8B-B14F-4D97-AF65-F5344CB8AC3E}">
        <p14:creationId xmlns:p14="http://schemas.microsoft.com/office/powerpoint/2010/main" val="255371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0959" y="1196752"/>
            <a:ext cx="8686800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Музыкальный </a:t>
            </a:r>
            <a:r>
              <a:rPr lang="ru-RU" sz="1800" b="1" i="1" dirty="0">
                <a:solidFill>
                  <a:srgbClr val="002060"/>
                </a:solidFill>
              </a:rPr>
              <a:t>проект ««Апостолы тысячелетий</a:t>
            </a:r>
            <a:r>
              <a:rPr lang="ru-RU" sz="1800" b="1" i="1" dirty="0" smtClean="0">
                <a:solidFill>
                  <a:srgbClr val="002060"/>
                </a:solidFill>
              </a:rPr>
              <a:t>»</a:t>
            </a:r>
            <a:r>
              <a:rPr lang="ru-RU" sz="1800" b="1" dirty="0">
                <a:latin typeface="Times New Roman"/>
                <a:ea typeface="Times New Roman"/>
              </a:rPr>
              <a:t> </a:t>
            </a:r>
            <a:endParaRPr lang="ru-RU" sz="1800" b="1" dirty="0" smtClean="0">
              <a:latin typeface="Times New Roman"/>
              <a:ea typeface="Times New Roman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1800" b="1" i="1" dirty="0" smtClean="0">
                <a:latin typeface="Times New Roman"/>
                <a:ea typeface="Times New Roman"/>
              </a:rPr>
              <a:t>Общий </a:t>
            </a:r>
            <a:r>
              <a:rPr lang="ru-RU" sz="1800" b="1" i="1" dirty="0">
                <a:latin typeface="Times New Roman"/>
                <a:ea typeface="Times New Roman"/>
              </a:rPr>
              <a:t>объем затрат на подготовку и проведение мероприятия </a:t>
            </a:r>
            <a:endParaRPr lang="ru-RU" sz="1800" b="1" i="1" dirty="0" smtClean="0">
              <a:solidFill>
                <a:srgbClr val="002060"/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ru-RU" sz="1800" b="1" i="1" dirty="0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  <a:buAutoNum type="arabicPeriod"/>
            </a:pPr>
            <a:endParaRPr lang="ru-RU" sz="1400" b="1" i="1" dirty="0" smtClean="0">
              <a:solidFill>
                <a:srgbClr val="002060"/>
              </a:solidFill>
            </a:endParaRPr>
          </a:p>
        </p:txBody>
      </p:sp>
      <p:pic>
        <p:nvPicPr>
          <p:cNvPr id="4" name="Рисунок 3" descr="OKO_Logo.em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64" y="266177"/>
            <a:ext cx="2376264" cy="108012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179591"/>
              </p:ext>
            </p:extLst>
          </p:nvPr>
        </p:nvGraphicFramePr>
        <p:xfrm>
          <a:off x="1187624" y="2362201"/>
          <a:ext cx="6984775" cy="3318775"/>
        </p:xfrm>
        <a:graphic>
          <a:graphicData uri="http://schemas.openxmlformats.org/drawingml/2006/table">
            <a:tbl>
              <a:tblPr firstRow="1" firstCol="1" bandRow="1"/>
              <a:tblGrid>
                <a:gridCol w="839362"/>
                <a:gridCol w="3816668"/>
                <a:gridCol w="2328745"/>
              </a:tblGrid>
              <a:tr h="513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b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п/п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Вид затрат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Сумма, руб.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9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Аренда сценической площадки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150 000 руб.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08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Оплата услуг артистов, творческих специалистов и участников творческих коллективов, участвующих в мероприятии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180 000 руб.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7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Оплата услуг административно-хозяйственного и технического персонала, иных специалистов, привлекаемых в связи с проведением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мероприятия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31 500 руб.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Разработка и изготовление полиграфической продукции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40 000 руб.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5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ИТОГО: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401 500 руб.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609725" y="2362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5805264"/>
            <a:ext cx="65672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Соорганизаторы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: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Комитет по культуре г. Санкт-Петербурга,</a:t>
            </a:r>
          </a:p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Некоммерческое 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партнерство "Центр Культурных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Инициатив, </a:t>
            </a:r>
          </a:p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Совет по культуре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</a:rPr>
              <a:t>Санкт-Петербургской епархии.</a:t>
            </a:r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97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11357</TotalTime>
  <Words>1072</Words>
  <Application>Microsoft Office PowerPoint</Application>
  <PresentationFormat>Экран (4:3)</PresentationFormat>
  <Paragraphs>185</Paragraphs>
  <Slides>26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Трек</vt:lpstr>
      <vt:lpstr>Благотворительный фонд  «Отечество. Культура. Образование.»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Благотворительный фонд  «Отечество. Культура. Образование.»</dc:title>
  <dc:creator>Катя</dc:creator>
  <cp:lastModifiedBy>Катя</cp:lastModifiedBy>
  <cp:revision>38</cp:revision>
  <dcterms:created xsi:type="dcterms:W3CDTF">2018-07-19T11:04:37Z</dcterms:created>
  <dcterms:modified xsi:type="dcterms:W3CDTF">2018-08-16T05:32:54Z</dcterms:modified>
</cp:coreProperties>
</file>